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4" r:id="rId3"/>
    <p:sldId id="257" r:id="rId4"/>
    <p:sldId id="259" r:id="rId5"/>
    <p:sldId id="262" r:id="rId6"/>
    <p:sldId id="277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469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7733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1295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9417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2693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6432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6071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0712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7834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4211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4865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5C47B-4888-4FBD-B9F3-C40DE2B77472}" type="datetimeFigureOut">
              <a:rPr lang="pl-PL" smtClean="0"/>
              <a:pPr/>
              <a:t>01.07.2020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86E95-395C-4368-A495-B5BD4EE6B0D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8861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6600" b="1" dirty="0" smtClean="0"/>
              <a:t>Przedszkole Publiczne</a:t>
            </a:r>
            <a:br>
              <a:rPr lang="pl-PL" sz="6600" b="1" dirty="0" smtClean="0"/>
            </a:br>
            <a:r>
              <a:rPr lang="pl-PL" sz="6600" dirty="0"/>
              <a:t> </a:t>
            </a:r>
            <a:r>
              <a:rPr lang="pl-PL" sz="6600" dirty="0" smtClean="0"/>
              <a:t>  </a:t>
            </a:r>
            <a:r>
              <a:rPr lang="pl-PL" sz="6600" b="1" dirty="0" smtClean="0"/>
              <a:t>w Kałuszynie</a:t>
            </a:r>
            <a:endParaRPr lang="pl-PL" sz="66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23133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Jak przygotować dziecko do przedszkola?</a:t>
            </a:r>
            <a:br>
              <a:rPr lang="pl-PL" sz="30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l-PL" sz="3000" b="1" dirty="0" smtClean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                                                         </a:t>
            </a:r>
            <a:r>
              <a:rPr lang="pl-PL" sz="2800" b="1" dirty="0" smtClean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pl-PL" sz="2800" b="1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rady dla rodziców)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FF0000"/>
                </a:solidFill>
              </a:rPr>
              <a:t>Opowiedzmy o tym jak było wspaniale, kiedy my chodziliśmy do przedszkola (nawet jeśli mija się to trochę z prawdą).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Poinformujmy dziecko, dlaczego powinno chodzić do przedszkola (np. mama pójdzie do pracy, tata chodzi do pracy, a ono będzie też miało swoją pracę czyli przedszkole).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FF0000"/>
                </a:solidFill>
              </a:rPr>
              <a:t>Spróbujmy nawiązać kontakt z rodzicami innego dziecka z tej samej grupy, aby Wasze dzieci poznały się lepiej w czasie wakacji. Na pewno pomoże to dzieciom w pierwszych dniach pobytu w przedszkolu.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Kupujmy razem z dzieckiem rzeczy potrzebne do przedszkola takie jak:  kapcie, kubeczek, pościel…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FF0000"/>
                </a:solidFill>
              </a:rPr>
              <a:t>Koniecznie uczestniczmy w spotkaniach integracyjnych w przedszkolu, będzie to świetna okazja do wspólnej zabawy.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/>
            </a:pPr>
            <a:r>
              <a:rPr lang="pl-PL" dirty="0" smtClean="0">
                <a:solidFill>
                  <a:srgbClr val="002060"/>
                </a:solidFill>
              </a:rPr>
              <a:t>Przygotowujmy dziecko stopniowo, ale nie w ostatniej chwili. Musi ono mieć czas na oswojenie się z myślą, że pójdzie do przedszkola.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0992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FF99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Zadania dla rodziców na wakacje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spcBef>
                <a:spcPct val="0"/>
              </a:spcBef>
              <a:spcAft>
                <a:spcPts val="600"/>
              </a:spcAft>
              <a:buNone/>
            </a:pPr>
            <a:endParaRPr lang="pl-PL" sz="1800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Jeżeli dziecko nie miało do tej pory kontaktu z rówieśnikami, trzeba to koniecznie nadrobić!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Ustalmy w domu stały rytm dnia.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Nie kładźmy dziecka późno spać, najlepiej po dobranocce.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Wprowadźmy do jadłospisu domowego urozmaicone potrawy (jeśli w domu dziecko czegoś nie je to w przedszkolu też nie będzie tego jadło).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Skończmy z rozdrabnianiem pokarmów.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FontTx/>
              <a:buAutoNum type="arabicPeriod"/>
            </a:pPr>
            <a:r>
              <a:rPr lang="pl-PL" sz="2000" dirty="0">
                <a:solidFill>
                  <a:schemeClr val="tx2"/>
                </a:solidFill>
                <a:latin typeface="Arial" charset="0"/>
                <a:cs typeface="Arial" charset="0"/>
              </a:rPr>
              <a:t>Nauczmy dziecko samodzielnie jeść, bo inaczej w przedszkolu będzie do nakarmienia 25 dzieci.</a:t>
            </a:r>
          </a:p>
          <a:p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9535"/>
            <a:ext cx="12731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08110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pl-PL" sz="3000" b="1" dirty="0">
                <a:solidFill>
                  <a:srgbClr val="FF99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Zadania dla rodziców na wakacje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Calibri" pitchFamily="34" charset="0"/>
              <a:buAutoNum type="arabicPeriod" startAt="7"/>
            </a:pPr>
            <a:r>
              <a:rPr lang="pl-PL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Pozwólmy dziecku chodzić i biegać. Nie nośmy już „naszego maleństwa” na rękach.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7"/>
            </a:pPr>
            <a:r>
              <a:rPr lang="pl-PL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Ćwiczmy z dzieckiem samoobsługę.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7"/>
            </a:pPr>
            <a:r>
              <a:rPr lang="pl-PL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Nauczmy dziecko samodzielnie korzystać z toalety. Zrezygnujmy już z nocnika.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7"/>
            </a:pPr>
            <a:r>
              <a:rPr lang="pl-PL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Odzwyczajmy je od pampersów.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7"/>
            </a:pPr>
            <a:r>
              <a:rPr lang="pl-PL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Zacznijmy od zaraz, ale nie mówmy dzieciom, że to z powodu pójścia do przedszkola!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975" y="548680"/>
            <a:ext cx="12731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17369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Czego rodzice </a:t>
            </a:r>
            <a:r>
              <a:rPr lang="pl-PL" sz="5400" b="1" dirty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nie</a:t>
            </a:r>
            <a:r>
              <a:rPr lang="pl-PL" sz="3000" b="1" dirty="0">
                <a:solidFill>
                  <a:srgbClr val="FF0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powinni robić?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pl-PL" dirty="0" smtClean="0"/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2"/>
                </a:solidFill>
              </a:rPr>
              <a:t>Straszyć dziecka przedszkolem!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rgbClr val="C00000"/>
                </a:solidFill>
              </a:rPr>
              <a:t>Okazywać  zdenerwowanie lub żal z powodu pójścia dziecka do przedszkola.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2"/>
                </a:solidFill>
              </a:rPr>
              <a:t>Reagować zirytowaniem na płacz i smutek dziecka rano po obudzeniu  lub przed wejściem do sali.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rgbClr val="C00000"/>
                </a:solidFill>
              </a:rPr>
              <a:t>Budzić dziecko na tak zwaną ostatnią chwilę.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2"/>
                </a:solidFill>
              </a:rPr>
              <a:t>Odprowadzać dziecko do przedszkola w pośpiechu, ponieważ powoduje to niewłaściwe emocje.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rgbClr val="C00000"/>
                </a:solidFill>
              </a:rPr>
              <a:t>Przeciągać pożegnania w szatni, ale też bez zbędnego pośpiechu.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2"/>
                </a:solidFill>
              </a:rPr>
              <a:t>Mówić nieprawdy, np. odbierzemy ciebie przed leżakowaniem.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rgbClr val="C00000"/>
                </a:solidFill>
              </a:rPr>
              <a:t>Ulegać we wszystkim dziecku i pozwalać decydować o wielu sprawach.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42913"/>
            <a:ext cx="7715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168206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FF33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Czego rodzice </a:t>
            </a:r>
            <a:r>
              <a:rPr lang="pl-PL" sz="5400" b="1" dirty="0">
                <a:solidFill>
                  <a:srgbClr val="FF33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nie</a:t>
            </a:r>
            <a:r>
              <a:rPr lang="pl-PL" sz="3000" b="1" dirty="0">
                <a:solidFill>
                  <a:srgbClr val="FF3333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powinni robić?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chemeClr val="tx2"/>
                </a:solidFill>
              </a:rPr>
              <a:t>Wnosić dziecka na rękach lecz wprowadzać za rękę.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rgbClr val="C00000"/>
                </a:solidFill>
              </a:rPr>
              <a:t>Zabierać dziecko do domu jeżeli płacze - za drugim razem będzie jeszcze trudniej.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chemeClr val="tx2"/>
                </a:solidFill>
              </a:rPr>
              <a:t>Zaglądać do sali po pożegnaniu, aby sprawdzić czy dziecko się bawi.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rgbClr val="C00000"/>
                </a:solidFill>
              </a:rPr>
              <a:t>Pozostawać z dzieckiem w sali na dłużej, gdyż innym dzieciom będzie przykro. One też tęsknią za rodzicami.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chemeClr val="tx2"/>
                </a:solidFill>
              </a:rPr>
              <a:t>Wymuszać na dziecku, aby zaraz po przyjściu do domu  opowiadało jak było w przedszkolu.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rgbClr val="C00000"/>
                </a:solidFill>
              </a:rPr>
              <a:t>Rozmawiać przy dziecku o jego adaptacji do warunków przedszkolnych, jeżeli nie może ono się do nich przystosować.</a:t>
            </a:r>
          </a:p>
          <a:p>
            <a:pPr>
              <a:spcAft>
                <a:spcPts val="600"/>
              </a:spcAft>
              <a:buFont typeface="Calibri" pitchFamily="34" charset="0"/>
              <a:buAutoNum type="arabicPeriod" startAt="9"/>
            </a:pPr>
            <a:r>
              <a:rPr lang="pl-PL" dirty="0" smtClean="0">
                <a:solidFill>
                  <a:schemeClr val="tx2"/>
                </a:solidFill>
              </a:rPr>
              <a:t>Obiecywać : „Jak pójdziesz do przedszkola to dostaniesz prezent.”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7715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386233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 smtClean="0">
                <a:solidFill>
                  <a:srgbClr val="66FF66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Co rodzice powinni?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Budzić dziecko rano z uśmiechem, niezależnie od naszego złego humoru.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Być spokojni, konsekwentni i zdecydowani (nasz niepokój może udzielić się dziecku).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Pomóc dziecku rozebrać się w szatni i przypilnować żeby weszło do sali.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Pożegnać się z dzieckiem w szatni, szybko, bez smutnych min, bez łez i współczucia.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Pokonywać jeśli to możliwe drogę do przedszkola z dzieckiem, które chętnie chodzi do przedszkola. 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Dać dziecku ukochaną maskotkę, która pomoże przetrwać rozłąkę z rodzicami.</a:t>
            </a:r>
          </a:p>
          <a:p>
            <a:pPr>
              <a:spcAft>
                <a:spcPts val="600"/>
              </a:spcAft>
              <a:buFontTx/>
              <a:buAutoNum type="arabicPeriod"/>
            </a:pPr>
            <a:r>
              <a:rPr lang="pl-PL" dirty="0" smtClean="0">
                <a:solidFill>
                  <a:schemeClr val="tx1">
                    <a:lumMod val="95000"/>
                  </a:schemeClr>
                </a:solidFill>
              </a:rPr>
              <a:t>Ustalić, które z rodziców odprowadza dziecko do przedszkola – jeśli mniej płacze przy Tacie - niech robi to Tata.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4664"/>
            <a:ext cx="8858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1227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66FF66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Co rodzice powinni?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>
              <a:latin typeface="Constantia" pitchFamily="18" charset="0"/>
            </a:endParaRPr>
          </a:p>
          <a:p>
            <a:pPr lvl="0" fontAlgn="base">
              <a:spcBef>
                <a:spcPct val="0"/>
              </a:spcBef>
              <a:spcAft>
                <a:spcPts val="600"/>
              </a:spcAft>
              <a:buFont typeface="Calibri" pitchFamily="34" charset="0"/>
              <a:buAutoNum type="arabicPeriod" startAt="8"/>
            </a:pPr>
            <a:r>
              <a:rPr lang="pl-PL" sz="2000" dirty="0">
                <a:cs typeface="Arial" charset="0"/>
              </a:rPr>
              <a:t>Chwalić dziecko za jego dzielność i umiejętność radzenie sobie w każdej sytuacji.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pl-PL" sz="2000" dirty="0">
                <a:cs typeface="Arial" charset="0"/>
              </a:rPr>
              <a:t>9. Powiedzieć dziecku kto przyjdzie po nie i koniecznie przyjść punktualnie.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pl-PL" sz="2000" dirty="0">
                <a:cs typeface="Arial" charset="0"/>
              </a:rPr>
              <a:t>10. Przekonać siebie samych, że przedszkole to dobre miejsce dla ich dziecka.</a:t>
            </a:r>
          </a:p>
          <a:p>
            <a:pPr lvl="0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pl-PL" sz="2000" dirty="0">
                <a:cs typeface="Arial" charset="0"/>
              </a:rPr>
              <a:t>11. Przekazać ważne informacje na temat dziecka- co lubi, czego nie lubi, czy ma alergię, jakie są jego przyzwyczajenia, itp.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476672"/>
            <a:ext cx="8858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11894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i="1" dirty="0">
                <a:solidFill>
                  <a:srgbClr val="FF0000"/>
                </a:solidFill>
              </a:rPr>
              <a:t>ZAJĘCIA ADAPTACYJNE </a:t>
            </a:r>
            <a:r>
              <a:rPr lang="pl-PL" b="1" i="1" dirty="0" smtClean="0">
                <a:solidFill>
                  <a:srgbClr val="FF0000"/>
                </a:solidFill>
              </a:rPr>
              <a:t>DLA DZIECI, KTÓRE</a:t>
            </a:r>
          </a:p>
          <a:p>
            <a:pPr algn="ctr">
              <a:buNone/>
            </a:pPr>
            <a:r>
              <a:rPr lang="pl-PL" b="1" i="1" dirty="0">
                <a:solidFill>
                  <a:srgbClr val="FF0000"/>
                </a:solidFill>
              </a:rPr>
              <a:t> NIE UCZĘSZCZAŁY </a:t>
            </a:r>
            <a:r>
              <a:rPr lang="pl-PL" b="1" i="1" dirty="0" smtClean="0">
                <a:solidFill>
                  <a:srgbClr val="FF0000"/>
                </a:solidFill>
              </a:rPr>
              <a:t>DO PRZEDSZKOLA</a:t>
            </a:r>
          </a:p>
          <a:p>
            <a:pPr algn="ctr">
              <a:buNone/>
            </a:pPr>
            <a:endParaRPr lang="pl-PL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l-PL" sz="6600" b="1" dirty="0" smtClean="0">
                <a:latin typeface="Times New Roman" pitchFamily="18" charset="0"/>
                <a:cs typeface="Times New Roman" pitchFamily="18" charset="0"/>
              </a:rPr>
              <a:t>27, 28 SIERPIEŃ</a:t>
            </a:r>
          </a:p>
          <a:p>
            <a:pPr algn="ctr">
              <a:buNone/>
            </a:pPr>
            <a:r>
              <a:rPr lang="pl-PL" sz="6600" b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6600" b="1" dirty="0" smtClean="0">
                <a:latin typeface="Times New Roman" pitchFamily="18" charset="0"/>
                <a:cs typeface="Times New Roman" pitchFamily="18" charset="0"/>
              </a:rPr>
              <a:t> godz. 10.00 – 11.30</a:t>
            </a:r>
          </a:p>
          <a:p>
            <a:pPr algn="ctr">
              <a:buNone/>
            </a:pPr>
            <a:endParaRPr lang="pl-PL" sz="6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Prosimy ubrać dziecko w wygodny strój i zabrać obuwie na zmianę dla dorosłego i dziecka.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039168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2636912"/>
            <a:ext cx="8229600" cy="1143000"/>
          </a:xfrm>
        </p:spPr>
        <p:txBody>
          <a:bodyPr>
            <a:noAutofit/>
          </a:bodyPr>
          <a:lstStyle/>
          <a:p>
            <a:r>
              <a:rPr lang="pl-PL" sz="6600" dirty="0" smtClean="0">
                <a:solidFill>
                  <a:schemeClr val="tx2"/>
                </a:solidFill>
              </a:rPr>
              <a:t>Dziękujemy za uwagę, powodzenia!</a:t>
            </a:r>
            <a:endParaRPr lang="pl-PL" sz="6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5773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8000" dirty="0" smtClean="0">
                <a:solidFill>
                  <a:srgbClr val="002060"/>
                </a:solidFill>
              </a:rPr>
              <a:t>Adaptacja dziecka w przedszkolu</a:t>
            </a:r>
            <a:endParaRPr lang="pl-PL" sz="8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2595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7030A0"/>
                </a:solidFill>
              </a:rPr>
              <a:t>Godziny otwarcia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Przedszkole Publiczne w Kałuszynie </a:t>
            </a:r>
          </a:p>
          <a:p>
            <a:pPr marL="0" indent="0">
              <a:buNone/>
            </a:pPr>
            <a:r>
              <a:rPr lang="pl-PL" dirty="0" smtClean="0"/>
              <a:t>otwarte jest od godziny </a:t>
            </a:r>
            <a:r>
              <a:rPr lang="pl-PL" b="1" dirty="0" smtClean="0"/>
              <a:t>7.00</a:t>
            </a:r>
            <a:r>
              <a:rPr lang="pl-PL" dirty="0" smtClean="0"/>
              <a:t> do godziny </a:t>
            </a:r>
            <a:r>
              <a:rPr lang="pl-PL" b="1" dirty="0" smtClean="0"/>
              <a:t>17.00</a:t>
            </a:r>
            <a:r>
              <a:rPr lang="pl-PL" dirty="0" smtClean="0"/>
              <a:t>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Dzieci przyprowadzamy do godziny 9.00</a:t>
            </a:r>
          </a:p>
          <a:p>
            <a:pPr>
              <a:buFont typeface="Arial" charset="0"/>
              <a:buChar char="•"/>
            </a:pPr>
            <a:r>
              <a:rPr lang="pl-PL" dirty="0" smtClean="0"/>
              <a:t>9.00 – śniadanie</a:t>
            </a:r>
          </a:p>
          <a:p>
            <a:pPr>
              <a:buFont typeface="Arial" charset="0"/>
              <a:buChar char="•"/>
            </a:pPr>
            <a:r>
              <a:rPr lang="pl-PL" dirty="0" smtClean="0"/>
              <a:t>12.00 – obiad </a:t>
            </a:r>
          </a:p>
          <a:p>
            <a:pPr>
              <a:buFont typeface="Arial" charset="0"/>
              <a:buChar char="•"/>
            </a:pPr>
            <a:r>
              <a:rPr lang="pl-PL" dirty="0" smtClean="0"/>
              <a:t>14.00 – podwieczorek </a:t>
            </a:r>
          </a:p>
          <a:p>
            <a:pPr>
              <a:buFont typeface="Arial" charset="0"/>
              <a:buChar char="•"/>
            </a:pPr>
            <a:endParaRPr lang="pl-PL" dirty="0"/>
          </a:p>
          <a:p>
            <a:pPr>
              <a:buFont typeface="Arial" charset="0"/>
              <a:buChar char="•"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899065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0"/>
            <a:ext cx="896448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b="1" dirty="0" smtClean="0"/>
              <a:t>Świadczenie                                                               Opłata                                     Za okres</a:t>
            </a:r>
          </a:p>
          <a:p>
            <a:r>
              <a:rPr lang="pl-PL" dirty="0" smtClean="0"/>
              <a:t>5 godzin dziennie                                                    bezpłatnie                                 cały rok</a:t>
            </a:r>
          </a:p>
          <a:p>
            <a:r>
              <a:rPr lang="pl-PL" dirty="0" smtClean="0"/>
              <a:t>Każda godzina następna                                        1,00 zł                       za każdą rozpoczętą godzinę</a:t>
            </a:r>
          </a:p>
          <a:p>
            <a:r>
              <a:rPr lang="pl-PL" dirty="0" smtClean="0"/>
              <a:t>Wyżywienie (śniadanie, obiad)                             5,50 zł                                        dzień</a:t>
            </a:r>
          </a:p>
          <a:p>
            <a:r>
              <a:rPr lang="pl-PL" dirty="0" smtClean="0"/>
              <a:t>Wyżywienie (śniadanie, obiad, podwieczorek)  7,00 zł                                        dzień</a:t>
            </a:r>
          </a:p>
          <a:p>
            <a:endParaRPr lang="pl-PL" dirty="0" smtClean="0"/>
          </a:p>
          <a:p>
            <a:r>
              <a:rPr lang="pl-PL" b="1" dirty="0" smtClean="0"/>
              <a:t>Można dokonywać wpłat na konto przedszkola na adres:</a:t>
            </a:r>
          </a:p>
          <a:p>
            <a:r>
              <a:rPr lang="pl-PL" dirty="0" smtClean="0"/>
              <a:t>Przedszkole Publiczne w Kałuszynie</a:t>
            </a:r>
          </a:p>
          <a:p>
            <a:r>
              <a:rPr lang="pl-PL" dirty="0" smtClean="0"/>
              <a:t>ul .Pocztowa 2</a:t>
            </a:r>
          </a:p>
          <a:p>
            <a:r>
              <a:rPr lang="pl-PL" dirty="0" smtClean="0"/>
              <a:t>05-310 Kałuszyn</a:t>
            </a:r>
          </a:p>
          <a:p>
            <a:r>
              <a:rPr lang="pl-PL" dirty="0" smtClean="0"/>
              <a:t>Nr konta </a:t>
            </a:r>
            <a:r>
              <a:rPr lang="pl-PL" b="1" dirty="0" smtClean="0"/>
              <a:t>64 9224 0007 0000 9670 2000 0010</a:t>
            </a:r>
          </a:p>
          <a:p>
            <a:endParaRPr lang="pl-PL" dirty="0" smtClean="0"/>
          </a:p>
          <a:p>
            <a:r>
              <a:rPr lang="pl-PL" dirty="0" smtClean="0"/>
              <a:t>Wpłaty dokonywane są </a:t>
            </a:r>
            <a:r>
              <a:rPr lang="pl-PL" b="1" u="sng" dirty="0" smtClean="0"/>
              <a:t>do 15 – go dnia każdego miesiąca</a:t>
            </a:r>
            <a:r>
              <a:rPr lang="pl-PL" dirty="0" smtClean="0"/>
              <a:t>. </a:t>
            </a:r>
          </a:p>
          <a:p>
            <a:r>
              <a:rPr lang="pl-PL" b="1" dirty="0" smtClean="0"/>
              <a:t>Wpłaty można dokonać u intendentki w dniach:</a:t>
            </a:r>
          </a:p>
          <a:p>
            <a:r>
              <a:rPr lang="pl-PL" dirty="0" smtClean="0"/>
              <a:t>-poniedziałek w godz. 8.00 – 9.00</a:t>
            </a:r>
          </a:p>
          <a:p>
            <a:r>
              <a:rPr lang="pl-PL" dirty="0" smtClean="0"/>
              <a:t>- wtorek w godz. 14.30 – 15.30</a:t>
            </a:r>
          </a:p>
          <a:p>
            <a:r>
              <a:rPr lang="pl-PL" dirty="0" smtClean="0"/>
              <a:t>-środa w godz. 8.00 – 9.00</a:t>
            </a:r>
          </a:p>
          <a:p>
            <a:r>
              <a:rPr lang="pl-PL" dirty="0" smtClean="0"/>
              <a:t>-czwartek  w godz. 14.30 - 15.30</a:t>
            </a:r>
          </a:p>
          <a:p>
            <a:r>
              <a:rPr lang="pl-PL" dirty="0" smtClean="0"/>
              <a:t>Bardzo prosimy o dokonywanie terminowych wpłat.</a:t>
            </a:r>
          </a:p>
          <a:p>
            <a:r>
              <a:rPr lang="pl-PL" dirty="0" smtClean="0"/>
              <a:t>Opłaty za miesiąc wrzesień będą zbierane w miesiącu październiku.</a:t>
            </a:r>
          </a:p>
          <a:p>
            <a:r>
              <a:rPr lang="pl-PL" dirty="0" smtClean="0"/>
              <a:t>Jeżeli wpłaty dokonywane będą na konto przedszkola, prosimy o wcześniejsze uzgodnienie kwoty z panią intendentką – Ewą Włodarczyk.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612204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>
                <a:solidFill>
                  <a:srgbClr val="FF0000"/>
                </a:solidFill>
              </a:rPr>
              <a:t>Plan dnia: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400" b="1" dirty="0"/>
              <a:t>7:00 - 8:30 </a:t>
            </a:r>
            <a:r>
              <a:rPr lang="pl-PL" sz="1400" dirty="0"/>
              <a:t>Schodzenie się dzieci. Zabawy swobodne, w kącikach zainteresowań według pomysłów własnych lub przy niewielkim udziale nauczyciela.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8:30 - 8:50</a:t>
            </a:r>
            <a:r>
              <a:rPr lang="pl-PL" sz="1400" dirty="0"/>
              <a:t>  Zabawy integrujące  w grupie zorganizowane przez nauczyciela, zabawy wspierające rozwój dziecka, prowadzenie obserwacji pedagogicznej, rozmowy kierowane z dziećmi, zabawy ruchowe.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8:50 - 9:15</a:t>
            </a:r>
            <a:r>
              <a:rPr lang="pl-PL" sz="1400" dirty="0"/>
              <a:t> Czynności samoobsługowe i higieniczne, przygotowanie do śniadania, śniadanie.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9:15 - 10:15 </a:t>
            </a:r>
            <a:r>
              <a:rPr lang="pl-PL" sz="1400" dirty="0"/>
              <a:t>Zintegrowana działalność integracyjna w oparciu o podstawę programową wychowania przedszkolnego, zajęcia i zabawy edukacyjne, zajęcia umuzykalniające, ruchowe</a:t>
            </a:r>
            <a:r>
              <a:rPr lang="pl-PL" sz="1400" dirty="0" smtClean="0"/>
              <a:t>, plastyczne</a:t>
            </a:r>
            <a:r>
              <a:rPr lang="pl-PL" sz="1400" dirty="0"/>
              <a:t>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10:15 - 10:30 </a:t>
            </a:r>
            <a:r>
              <a:rPr lang="pl-PL" sz="1400" dirty="0"/>
              <a:t>Zabawy swobodne oraz przygotowania do wyjścia na powietrze.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10:30 - 11:45</a:t>
            </a:r>
            <a:r>
              <a:rPr lang="pl-PL" sz="1400" dirty="0"/>
              <a:t> Wyjście do ogrodu przedszkolnego, spacery poza teren przedszkola, </a:t>
            </a:r>
            <a:r>
              <a:rPr lang="pl-PL" sz="1400" dirty="0" smtClean="0"/>
              <a:t>wycieczki </a:t>
            </a:r>
            <a:r>
              <a:rPr lang="pl-PL" sz="1400" dirty="0"/>
              <a:t>piesze, gry zabawy.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11:45 - 12:30 </a:t>
            </a:r>
            <a:r>
              <a:rPr lang="pl-PL" sz="1400" dirty="0"/>
              <a:t>Czynności porządkowo-higieniczne, przygotowanie do obiadu, obiad.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12:30 - 12:40 </a:t>
            </a:r>
            <a:r>
              <a:rPr lang="pl-PL" sz="1400" dirty="0"/>
              <a:t>Poobiednia relaksacja, słuchanie </a:t>
            </a:r>
            <a:r>
              <a:rPr lang="pl-PL" sz="1400" dirty="0" smtClean="0"/>
              <a:t>bajek, </a:t>
            </a:r>
            <a:r>
              <a:rPr lang="pl-PL" sz="1400" dirty="0"/>
              <a:t>baśni, opowiadań.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>12:40 - 14:15 </a:t>
            </a:r>
            <a:r>
              <a:rPr lang="pl-PL" sz="1400" dirty="0"/>
              <a:t>Poobiedni odpoczynek w grupie 3 i 4-latków. W grupie 5 i 6-latków zabawy i gry dydaktyczne, praca wyrównawcza, praca indywidualna z dzieckiem, zabawy dowolne według zainteresowań dzieci, zabawy w ogrodzie przedszkolnym.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b="1" dirty="0"/>
              <a:t/>
            </a:r>
            <a:br>
              <a:rPr lang="pl-PL" sz="1400" b="1" dirty="0"/>
            </a:br>
            <a:r>
              <a:rPr lang="pl-PL" sz="1400" b="1" dirty="0"/>
              <a:t>14:15 - 14:45 </a:t>
            </a:r>
            <a:r>
              <a:rPr lang="pl-PL" sz="1400" dirty="0"/>
              <a:t>Czynności samoobsługowe i higieniczne, przygotowanie do podwieczorku, podwieczorek.</a:t>
            </a:r>
            <a:r>
              <a:rPr lang="pl-PL" sz="1400" b="1" dirty="0"/>
              <a:t> </a:t>
            </a:r>
            <a:br>
              <a:rPr lang="pl-PL" sz="1400" b="1" dirty="0"/>
            </a:br>
            <a:r>
              <a:rPr lang="pl-PL" sz="1400" b="1" dirty="0"/>
              <a:t/>
            </a:r>
            <a:br>
              <a:rPr lang="pl-PL" sz="1400" b="1" dirty="0"/>
            </a:br>
            <a:r>
              <a:rPr lang="pl-PL" sz="1400" b="1" dirty="0"/>
              <a:t>14:45 - 17:00 </a:t>
            </a:r>
            <a:r>
              <a:rPr lang="pl-PL" sz="1400" dirty="0"/>
              <a:t>Zabawy integracyjne, plastyczno-techniczne, konstrukcyjne, zabawy swobodne w małych grupach, prace porządkowanie w sali.</a:t>
            </a:r>
            <a:r>
              <a:rPr lang="pl-PL" sz="1400" dirty="0" smtClean="0"/>
              <a:t/>
            </a:r>
            <a:br>
              <a:rPr lang="pl-PL" sz="1400" dirty="0" smtClean="0"/>
            </a:b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xmlns="" val="2705251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Wyprawki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20608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5400" dirty="0" smtClean="0"/>
              <a:t>Wyprawki na rok szkolny 2020/2021 zostaną podane  we wrześniu</a:t>
            </a:r>
            <a:r>
              <a:rPr lang="pl-PL" sz="5400" dirty="0"/>
              <a:t> </a:t>
            </a:r>
            <a:r>
              <a:rPr lang="pl-PL" sz="5400" dirty="0" smtClean="0"/>
              <a:t>na spotkaniach z rodzicami w grupach.</a:t>
            </a:r>
          </a:p>
          <a:p>
            <a:pPr marL="0" indent="0">
              <a:buNone/>
            </a:pPr>
            <a:endParaRPr lang="pl-PL" sz="5400" dirty="0"/>
          </a:p>
          <a:p>
            <a:pPr marL="0" indent="0">
              <a:buNone/>
            </a:pPr>
            <a:endParaRPr lang="pl-PL" sz="5400" dirty="0" smtClean="0"/>
          </a:p>
          <a:p>
            <a:pPr marL="0" indent="0">
              <a:buNone/>
            </a:pPr>
            <a:endParaRPr lang="pl-PL" sz="5400" dirty="0"/>
          </a:p>
          <a:p>
            <a:pPr marL="0" indent="0">
              <a:buNone/>
            </a:pPr>
            <a:endParaRPr lang="pl-PL" sz="5400" dirty="0" smtClean="0"/>
          </a:p>
          <a:p>
            <a:pPr marL="0" indent="0">
              <a:buNone/>
            </a:pP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xmlns="" val="3735199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00B050"/>
                </a:solidFill>
              </a:rPr>
              <a:t>Adaptacja do przedszkola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Przyjście do przedszkola to przełom w życiu dziecka i oznacza konieczność przystosowania się do zmian w wielu aspektach.</a:t>
            </a:r>
          </a:p>
          <a:p>
            <a:pPr marL="0" indent="0">
              <a:buNone/>
            </a:pPr>
            <a:r>
              <a:rPr lang="pl-PL" dirty="0" smtClean="0"/>
              <a:t>Są to: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przezwyciężenie naturalnego stresu adaptacyjnego,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pierwsze dłuższe rozstanie z rodzicami i domem,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pokonanie niepewności przed nieznanym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poznanie nowego miejsca i jego zwyczajów,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podporządkowanie się regułom obowiązującym w przedszkolu,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konieczność radzenia sobie w nowych warunkach,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poznanie nowych, dorosłych osób, które będą się nim opiekować,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przebywanie w dużej grupie rówieśników,</a:t>
            </a:r>
          </a:p>
          <a:p>
            <a:pPr>
              <a:buFont typeface="Wingdings" pitchFamily="2" charset="2"/>
              <a:buChar char="Ø"/>
            </a:pPr>
            <a:r>
              <a:rPr lang="pl-PL" dirty="0" smtClean="0"/>
              <a:t>  podjęcie i sprostanie nowym zadaniom edukacyjnym.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353248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Jak pomóc dziecku w pierwszych, trudnych dniach pobytu w przedszkolu?</a:t>
            </a:r>
            <a:br>
              <a:rPr lang="pl-PL" sz="3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l-PL" sz="3000" b="1" dirty="0" smtClean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                                                                      </a:t>
            </a:r>
            <a:r>
              <a:rPr lang="pl-PL" sz="2800" b="1" dirty="0" smtClean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pl-PL" sz="28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rady dla rodziców)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pl-PL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Spróbujmy przekonać dziecko, że przedszkole to fajne miejsce</a:t>
            </a:r>
            <a:r>
              <a:rPr lang="pl-PL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pl-PL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Odbierajmy dziecko z przedszkola nieco wcześniej (bardzo stresująca jest dla dziecka </a:t>
            </a:r>
            <a:r>
              <a:rPr lang="pl-PL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sytuacja, </a:t>
            </a:r>
            <a:r>
              <a:rPr lang="pl-PL" dirty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gdy większość dzieci już poszła do domu).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229200"/>
            <a:ext cx="7858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95613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b="1" dirty="0">
                <a:solidFill>
                  <a:srgbClr val="00B05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Jak przygotować dziecko do przedszkola?</a:t>
            </a:r>
            <a:br>
              <a:rPr lang="pl-PL" sz="3000" b="1" dirty="0">
                <a:solidFill>
                  <a:srgbClr val="00B05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pl-PL" sz="3000" b="1" dirty="0" smtClean="0">
                <a:solidFill>
                  <a:srgbClr val="00B05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                                                          </a:t>
            </a:r>
            <a:r>
              <a:rPr lang="pl-PL" sz="2800" b="1" dirty="0" smtClean="0">
                <a:solidFill>
                  <a:srgbClr val="00B05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pl-PL" sz="2800" b="1" dirty="0">
                <a:solidFill>
                  <a:srgbClr val="00B05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rady dla rodziców)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Nie wzbudzajmy  w dziecku żadnej niepewności z powodu pójścia do przedszkola, ponieważ to wywołuje u dziecka stres!</a:t>
            </a:r>
          </a:p>
          <a:p>
            <a:r>
              <a:rPr lang="pl-PL" dirty="0" smtClean="0"/>
              <a:t>Porozmawiajmy ze znajomym dzieckiem, które lubi chodzić do przedszkola w obecności naszej  pociechy. Zaprośmy je do wspólnej zabawy.</a:t>
            </a:r>
          </a:p>
          <a:p>
            <a:r>
              <a:rPr lang="pl-PL" dirty="0" smtClean="0"/>
              <a:t>Czytajmy dziecku opowiadania, w których bohaterowie chodzą do przedszkola.</a:t>
            </a:r>
          </a:p>
          <a:p>
            <a:r>
              <a:rPr lang="pl-PL" dirty="0" smtClean="0"/>
              <a:t>Oglądnijmy wspólnie z naszym dzieckiem w telewizji ciekawy i wesoły program o przedszkolu. Dodajmy pozytywny komentarz.</a:t>
            </a:r>
          </a:p>
          <a:p>
            <a:r>
              <a:rPr lang="pl-PL" dirty="0" smtClean="0"/>
              <a:t>Zapoznajmy dziecko z przedszkolem, pokażmy mu ogród, salę zabaw, poznajmy je z przyszłą wychowawczynią.</a:t>
            </a:r>
          </a:p>
          <a:p>
            <a:r>
              <a:rPr lang="pl-PL" dirty="0" smtClean="0"/>
              <a:t>Przedstawmy przedszkole jako miejsce pełne zalet: nowi koledzy i koleżanki, nowe zabawki, wspólne zabawy, itd.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70929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1184</Words>
  <Application>Microsoft Office PowerPoint</Application>
  <PresentationFormat>Pokaz na ekranie (4:3)</PresentationFormat>
  <Paragraphs>127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Motyw pakietu Office</vt:lpstr>
      <vt:lpstr>Przedszkole Publiczne    w Kałuszynie</vt:lpstr>
      <vt:lpstr> </vt:lpstr>
      <vt:lpstr>Godziny otwarcia:</vt:lpstr>
      <vt:lpstr>Slajd 4</vt:lpstr>
      <vt:lpstr>Plan dnia:</vt:lpstr>
      <vt:lpstr>Wyprawki</vt:lpstr>
      <vt:lpstr>Adaptacja do przedszkola</vt:lpstr>
      <vt:lpstr>Jak pomóc dziecku w pierwszych, trudnych dniach pobytu w przedszkolu?                                                                        (rady dla rodziców)</vt:lpstr>
      <vt:lpstr>Jak przygotować dziecko do przedszkola?                                                            (rady dla rodziców) </vt:lpstr>
      <vt:lpstr>Jak przygotować dziecko do przedszkola?                                                           (rady dla rodziców)</vt:lpstr>
      <vt:lpstr>Zadania dla rodziców na wakacje</vt:lpstr>
      <vt:lpstr>Zadania dla rodziców na wakacje</vt:lpstr>
      <vt:lpstr>Czego rodzice nie powinni robić?</vt:lpstr>
      <vt:lpstr>Czego rodzice nie powinni robić?</vt:lpstr>
      <vt:lpstr>Co rodzice powinni?</vt:lpstr>
      <vt:lpstr>Co rodzice powinni?</vt:lpstr>
      <vt:lpstr> </vt:lpstr>
      <vt:lpstr>Dziękujemy za uwagę, powodzenia!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Przedszkole Publiczne  w Kałuszynie</dc:title>
  <dc:creator>Domowy1</dc:creator>
  <cp:lastModifiedBy>Agnieszka</cp:lastModifiedBy>
  <cp:revision>12</cp:revision>
  <dcterms:created xsi:type="dcterms:W3CDTF">2020-06-28T17:48:40Z</dcterms:created>
  <dcterms:modified xsi:type="dcterms:W3CDTF">2020-07-01T07:51:30Z</dcterms:modified>
</cp:coreProperties>
</file>